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61" r:id="rId4"/>
    <p:sldId id="266" r:id="rId5"/>
    <p:sldId id="267" r:id="rId6"/>
    <p:sldId id="273" r:id="rId7"/>
    <p:sldId id="268" r:id="rId8"/>
    <p:sldId id="274" r:id="rId9"/>
    <p:sldId id="269" r:id="rId10"/>
    <p:sldId id="270" r:id="rId11"/>
    <p:sldId id="271" r:id="rId12"/>
    <p:sldId id="27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800" autoAdjust="0"/>
  </p:normalViewPr>
  <p:slideViewPr>
    <p:cSldViewPr>
      <p:cViewPr varScale="1">
        <p:scale>
          <a:sx n="87" d="100"/>
          <a:sy n="87" d="100"/>
        </p:scale>
        <p:origin x="230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D80B96-0104-43E7-8C4D-A60C0BE105A0}" type="datetimeFigureOut">
              <a:rPr lang="en-US" smtClean="0"/>
              <a:t>4/30/2016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E3A324-FECB-4977-8FF7-1D34FD2D7881}" type="slidenum">
              <a:rPr lang="en-US" smtClean="0"/>
              <a:t>‹#›</a:t>
            </a:fld>
            <a:endParaRPr lang="en-US"/>
          </a:p>
        </p:txBody>
      </p:sp>
    </p:spTree>
    <p:extLst>
      <p:ext uri="{BB962C8B-B14F-4D97-AF65-F5344CB8AC3E}">
        <p14:creationId xmlns:p14="http://schemas.microsoft.com/office/powerpoint/2010/main" val="3498520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3A324-FECB-4977-8FF7-1D34FD2D7881}" type="slidenum">
              <a:rPr lang="en-US" smtClean="0"/>
              <a:t>1</a:t>
            </a:fld>
            <a:endParaRPr lang="en-US"/>
          </a:p>
        </p:txBody>
      </p:sp>
    </p:spTree>
    <p:extLst>
      <p:ext uri="{BB962C8B-B14F-4D97-AF65-F5344CB8AC3E}">
        <p14:creationId xmlns:p14="http://schemas.microsoft.com/office/powerpoint/2010/main" val="3208369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3A324-FECB-4977-8FF7-1D34FD2D7881}" type="slidenum">
              <a:rPr lang="en-US" smtClean="0"/>
              <a:t>5</a:t>
            </a:fld>
            <a:endParaRPr lang="en-US"/>
          </a:p>
        </p:txBody>
      </p:sp>
    </p:spTree>
    <p:extLst>
      <p:ext uri="{BB962C8B-B14F-4D97-AF65-F5344CB8AC3E}">
        <p14:creationId xmlns:p14="http://schemas.microsoft.com/office/powerpoint/2010/main" val="2089760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3A324-FECB-4977-8FF7-1D34FD2D7881}" type="slidenum">
              <a:rPr lang="en-US" smtClean="0"/>
              <a:t>6</a:t>
            </a:fld>
            <a:endParaRPr lang="en-US"/>
          </a:p>
        </p:txBody>
      </p:sp>
    </p:spTree>
    <p:extLst>
      <p:ext uri="{BB962C8B-B14F-4D97-AF65-F5344CB8AC3E}">
        <p14:creationId xmlns:p14="http://schemas.microsoft.com/office/powerpoint/2010/main" val="2194225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3A324-FECB-4977-8FF7-1D34FD2D7881}" type="slidenum">
              <a:rPr lang="en-US" smtClean="0"/>
              <a:t>7</a:t>
            </a:fld>
            <a:endParaRPr lang="en-US"/>
          </a:p>
        </p:txBody>
      </p:sp>
    </p:spTree>
    <p:extLst>
      <p:ext uri="{BB962C8B-B14F-4D97-AF65-F5344CB8AC3E}">
        <p14:creationId xmlns:p14="http://schemas.microsoft.com/office/powerpoint/2010/main" val="442849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3A324-FECB-4977-8FF7-1D34FD2D7881}" type="slidenum">
              <a:rPr lang="en-US" smtClean="0"/>
              <a:t>8</a:t>
            </a:fld>
            <a:endParaRPr lang="en-US"/>
          </a:p>
        </p:txBody>
      </p:sp>
    </p:spTree>
    <p:extLst>
      <p:ext uri="{BB962C8B-B14F-4D97-AF65-F5344CB8AC3E}">
        <p14:creationId xmlns:p14="http://schemas.microsoft.com/office/powerpoint/2010/main" val="29190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3A324-FECB-4977-8FF7-1D34FD2D7881}" type="slidenum">
              <a:rPr lang="en-US" smtClean="0"/>
              <a:t>9</a:t>
            </a:fld>
            <a:endParaRPr lang="en-US"/>
          </a:p>
        </p:txBody>
      </p:sp>
    </p:spTree>
    <p:extLst>
      <p:ext uri="{BB962C8B-B14F-4D97-AF65-F5344CB8AC3E}">
        <p14:creationId xmlns:p14="http://schemas.microsoft.com/office/powerpoint/2010/main" val="557972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3A324-FECB-4977-8FF7-1D34FD2D7881}" type="slidenum">
              <a:rPr lang="en-US" smtClean="0"/>
              <a:t>10</a:t>
            </a:fld>
            <a:endParaRPr lang="en-US"/>
          </a:p>
        </p:txBody>
      </p:sp>
    </p:spTree>
    <p:extLst>
      <p:ext uri="{BB962C8B-B14F-4D97-AF65-F5344CB8AC3E}">
        <p14:creationId xmlns:p14="http://schemas.microsoft.com/office/powerpoint/2010/main" val="95746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E3A324-FECB-4977-8FF7-1D34FD2D7881}" type="slidenum">
              <a:rPr lang="en-US" smtClean="0"/>
              <a:t>11</a:t>
            </a:fld>
            <a:endParaRPr lang="en-US"/>
          </a:p>
        </p:txBody>
      </p:sp>
    </p:spTree>
    <p:extLst>
      <p:ext uri="{BB962C8B-B14F-4D97-AF65-F5344CB8AC3E}">
        <p14:creationId xmlns:p14="http://schemas.microsoft.com/office/powerpoint/2010/main" val="3582400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solidFill>
                  <a:schemeClr val="bg1"/>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9C4CC5FF-01E8-4331-89A8-B35BE8A2B280}" type="datetimeFigureOut">
              <a:rPr lang="en-US" smtClean="0"/>
              <a:t>4/30/2016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1311308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9C4CC5FF-01E8-4331-89A8-B35BE8A2B280}" type="datetimeFigureOut">
              <a:rPr lang="en-US" smtClean="0"/>
              <a:t>4/30/2016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4097664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9C4CC5FF-01E8-4331-89A8-B35BE8A2B280}" type="datetimeFigureOut">
              <a:rPr lang="en-US" smtClean="0"/>
              <a:t>4/30/2016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1474841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9C4CC5FF-01E8-4331-89A8-B35BE8A2B280}" type="datetimeFigureOut">
              <a:rPr lang="en-US" smtClean="0"/>
              <a:t>4/30/2016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3105028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effectLst>
                  <a:glow rad="228600">
                    <a:schemeClr val="accent3">
                      <a:satMod val="175000"/>
                      <a:alpha val="40000"/>
                    </a:schemeClr>
                  </a:glow>
                </a:effectLst>
              </a:defRPr>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9C4CC5FF-01E8-4331-89A8-B35BE8A2B280}" type="datetimeFigureOut">
              <a:rPr lang="en-US" smtClean="0"/>
              <a:t>4/30/2016</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98857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9C4CC5FF-01E8-4331-89A8-B35BE8A2B280}" type="datetimeFigureOut">
              <a:rPr lang="en-US" smtClean="0"/>
              <a:t>4/30/2016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1359674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9C4CC5FF-01E8-4331-89A8-B35BE8A2B280}" type="datetimeFigureOut">
              <a:rPr lang="en-US" smtClean="0"/>
              <a:t>4/30/2016</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2131788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9C4CC5FF-01E8-4331-89A8-B35BE8A2B280}" type="datetimeFigureOut">
              <a:rPr lang="en-US" smtClean="0"/>
              <a:t>4/30/2016</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55697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C4CC5FF-01E8-4331-89A8-B35BE8A2B280}" type="datetimeFigureOut">
              <a:rPr lang="en-US" smtClean="0"/>
              <a:t>4/30/2016</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660304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9C4CC5FF-01E8-4331-89A8-B35BE8A2B280}" type="datetimeFigureOut">
              <a:rPr lang="en-US" smtClean="0"/>
              <a:t>4/30/2016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1414122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9C4CC5FF-01E8-4331-89A8-B35BE8A2B280}" type="datetimeFigureOut">
              <a:rPr lang="en-US" smtClean="0"/>
              <a:t>4/30/2016</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DEF2AC-2808-4CD5-8DA4-80C0F7CCAB6A}" type="slidenum">
              <a:rPr lang="en-US" smtClean="0"/>
              <a:t>‹#›</a:t>
            </a:fld>
            <a:endParaRPr lang="en-US"/>
          </a:p>
        </p:txBody>
      </p:sp>
    </p:spTree>
    <p:extLst>
      <p:ext uri="{BB962C8B-B14F-4D97-AF65-F5344CB8AC3E}">
        <p14:creationId xmlns:p14="http://schemas.microsoft.com/office/powerpoint/2010/main" val="2261334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5448" name="Picture 1112" descr="Acts_cb"/>
          <p:cNvPicPr>
            <a:picLocks noChangeAspect="1" noChangeArrowheads="1"/>
          </p:cNvPicPr>
          <p:nvPr/>
        </p:nvPicPr>
        <p:blipFill>
          <a:blip r:embed="rId13">
            <a:extLst>
              <a:ext uri="{BEBA8EAE-BF5A-486C-A8C5-ECC9F3942E4B}">
                <a14:imgProps xmlns:a14="http://schemas.microsoft.com/office/drawing/2010/main">
                  <a14:imgLayer r:embed="rId14">
                    <a14:imgEffect>
                      <a14:artisticTexturizer/>
                    </a14:imgEffect>
                    <a14:imgEffect>
                      <a14:colorTemperature colorTemp="7200"/>
                    </a14:imgEffect>
                    <a14:imgEffect>
                      <a14:brightnessContrast bright="6000"/>
                    </a14:imgEffect>
                  </a14:imgLayer>
                </a14:imgProps>
              </a:ex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
        <p:nvSpPr>
          <p:cNvPr id="15362" name="Rectangle 1026"/>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15363" name="Rectangle 1027"/>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15364" name="Rectangle 1028"/>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9C4CC5FF-01E8-4331-89A8-B35BE8A2B280}" type="datetimeFigureOut">
              <a:rPr lang="en-US" smtClean="0"/>
              <a:t>4/30/2016</a:t>
            </a:fld>
            <a:endParaRPr lang="en-US"/>
          </a:p>
        </p:txBody>
      </p:sp>
      <p:sp>
        <p:nvSpPr>
          <p:cNvPr id="15365" name="Rectangle 1029"/>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5366" name="Rectangle 1030"/>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6DEF2AC-2808-4CD5-8DA4-80C0F7CCAB6A}" type="slidenum">
              <a:rPr lang="en-US" smtClean="0"/>
              <a:t>‹#›</a:t>
            </a:fld>
            <a:endParaRPr 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800">
          <a:ln>
            <a:solidFill>
              <a:schemeClr val="accent2"/>
            </a:solidFill>
          </a:ln>
          <a:solidFill>
            <a:schemeClr val="accent5"/>
          </a:solidFill>
          <a:effectLst>
            <a:glow rad="228600">
              <a:schemeClr val="accent3">
                <a:satMod val="175000"/>
                <a:alpha val="40000"/>
              </a:schemeClr>
            </a:glow>
          </a:effectLst>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600">
          <a:solidFill>
            <a:schemeClr val="bg2"/>
          </a:solidFill>
          <a:effectLst>
            <a:glow rad="63500">
              <a:schemeClr val="accent3">
                <a:satMod val="175000"/>
                <a:alpha val="40000"/>
              </a:schemeClr>
            </a:glow>
          </a:effectLst>
          <a:latin typeface="+mn-lt"/>
          <a:ea typeface="+mn-ea"/>
          <a:cs typeface="+mn-cs"/>
        </a:defRPr>
      </a:lvl1pPr>
      <a:lvl2pPr marL="742950" indent="-285750" algn="l" rtl="0" eaLnBrk="1" fontAlgn="base" hangingPunct="1">
        <a:spcBef>
          <a:spcPct val="20000"/>
        </a:spcBef>
        <a:spcAft>
          <a:spcPct val="0"/>
        </a:spcAft>
        <a:buChar char="–"/>
        <a:defRPr sz="3200">
          <a:solidFill>
            <a:schemeClr val="bg2"/>
          </a:solidFill>
          <a:effectLst>
            <a:glow rad="63500">
              <a:schemeClr val="accent3">
                <a:satMod val="175000"/>
                <a:alpha val="40000"/>
              </a:schemeClr>
            </a:glow>
          </a:effectLst>
          <a:latin typeface="+mn-lt"/>
        </a:defRPr>
      </a:lvl2pPr>
      <a:lvl3pPr marL="1143000" indent="-228600" algn="l" rtl="0" eaLnBrk="1" fontAlgn="base" hangingPunct="1">
        <a:spcBef>
          <a:spcPct val="20000"/>
        </a:spcBef>
        <a:spcAft>
          <a:spcPct val="0"/>
        </a:spcAft>
        <a:buChar char="•"/>
        <a:defRPr sz="2800">
          <a:solidFill>
            <a:schemeClr val="bg2"/>
          </a:solidFill>
          <a:effectLst>
            <a:glow rad="63500">
              <a:schemeClr val="accent3">
                <a:satMod val="175000"/>
                <a:alpha val="40000"/>
              </a:schemeClr>
            </a:glow>
          </a:effectLst>
          <a:latin typeface="+mn-lt"/>
        </a:defRPr>
      </a:lvl3pPr>
      <a:lvl4pPr marL="1600200" indent="-228600" algn="l" rtl="0" eaLnBrk="1" fontAlgn="base" hangingPunct="1">
        <a:spcBef>
          <a:spcPct val="20000"/>
        </a:spcBef>
        <a:spcAft>
          <a:spcPct val="0"/>
        </a:spcAft>
        <a:buChar char="–"/>
        <a:defRPr sz="2400">
          <a:solidFill>
            <a:schemeClr val="bg2"/>
          </a:solidFill>
          <a:effectLst>
            <a:glow rad="63500">
              <a:schemeClr val="accent3">
                <a:satMod val="175000"/>
                <a:alpha val="40000"/>
              </a:schemeClr>
            </a:glow>
          </a:effectLst>
          <a:latin typeface="+mn-lt"/>
        </a:defRPr>
      </a:lvl4pPr>
      <a:lvl5pPr marL="2057400" indent="-228600" algn="l" rtl="0" eaLnBrk="1" fontAlgn="base" hangingPunct="1">
        <a:spcBef>
          <a:spcPct val="20000"/>
        </a:spcBef>
        <a:spcAft>
          <a:spcPct val="0"/>
        </a:spcAft>
        <a:buChar char="»"/>
        <a:defRPr sz="2400">
          <a:solidFill>
            <a:schemeClr val="bg2"/>
          </a:solidFill>
          <a:effectLst>
            <a:glow rad="63500">
              <a:schemeClr val="accent3">
                <a:satMod val="175000"/>
                <a:alpha val="40000"/>
              </a:schemeClr>
            </a:glow>
          </a:effectLst>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prstTxWarp prst="textPlain">
              <a:avLst/>
            </a:prstTxWarp>
          </a:bodyPr>
          <a:lstStyle/>
          <a:p>
            <a:r>
              <a:rPr lang="en-US" dirty="0"/>
              <a:t>Ten Rules</a:t>
            </a:r>
          </a:p>
        </p:txBody>
      </p:sp>
      <p:sp>
        <p:nvSpPr>
          <p:cNvPr id="3" name="Subtitle 2"/>
          <p:cNvSpPr>
            <a:spLocks noGrp="1"/>
          </p:cNvSpPr>
          <p:nvPr>
            <p:ph type="subTitle" idx="1"/>
          </p:nvPr>
        </p:nvSpPr>
        <p:spPr>
          <a:xfrm>
            <a:off x="685800" y="3886200"/>
            <a:ext cx="8001000" cy="1752600"/>
          </a:xfrm>
        </p:spPr>
        <p:txBody>
          <a:bodyPr/>
          <a:lstStyle/>
          <a:p>
            <a:r>
              <a:rPr lang="en-US" dirty="0"/>
              <a:t>For “Misunderstanding” The Bible</a:t>
            </a:r>
          </a:p>
          <a:p>
            <a:r>
              <a:rPr lang="en-US" sz="2800" dirty="0"/>
              <a:t>(part 2)</a:t>
            </a:r>
          </a:p>
        </p:txBody>
      </p:sp>
    </p:spTree>
    <p:extLst>
      <p:ext uri="{BB962C8B-B14F-4D97-AF65-F5344CB8AC3E}">
        <p14:creationId xmlns:p14="http://schemas.microsoft.com/office/powerpoint/2010/main" val="21141914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 of Context</a:t>
            </a:r>
          </a:p>
        </p:txBody>
      </p:sp>
      <p:sp>
        <p:nvSpPr>
          <p:cNvPr id="3" name="Content Placeholder 2"/>
          <p:cNvSpPr>
            <a:spLocks noGrp="1"/>
          </p:cNvSpPr>
          <p:nvPr>
            <p:ph idx="1"/>
          </p:nvPr>
        </p:nvSpPr>
        <p:spPr/>
        <p:txBody>
          <a:bodyPr/>
          <a:lstStyle/>
          <a:p>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t>Luke 23:42, “Then he said to Jesus, ‘Lord, remember me when You come into Your kingdom.’”</a:t>
            </a:r>
          </a:p>
          <a:p>
            <a:pPr lvl="1"/>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t>Torturing Jesus’ words: “Jesus failed to establish His kingdom when He came to earth.”</a:t>
            </a:r>
          </a:p>
          <a:p>
            <a:pPr lvl="1"/>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t>Luke 17:20-25</a:t>
            </a:r>
          </a:p>
          <a:p>
            <a:pPr lvl="1"/>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t>Colossians 1:12-14</a:t>
            </a:r>
          </a:p>
          <a:p>
            <a:pPr lvl="2"/>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t>What is connected with the kingdom?</a:t>
            </a:r>
          </a:p>
        </p:txBody>
      </p:sp>
    </p:spTree>
    <p:extLst>
      <p:ext uri="{BB962C8B-B14F-4D97-AF65-F5344CB8AC3E}">
        <p14:creationId xmlns:p14="http://schemas.microsoft.com/office/powerpoint/2010/main" val="28650013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3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 of Context</a:t>
            </a:r>
          </a:p>
        </p:txBody>
      </p:sp>
      <p:sp>
        <p:nvSpPr>
          <p:cNvPr id="3" name="Content Placeholder 2"/>
          <p:cNvSpPr>
            <a:spLocks noGrp="1"/>
          </p:cNvSpPr>
          <p:nvPr>
            <p:ph idx="1"/>
          </p:nvPr>
        </p:nvSpPr>
        <p:spPr/>
        <p:txBody>
          <a:bodyPr/>
          <a:lstStyle/>
          <a:p>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t>Luke 23:43, “And Jesus said to him, ‘Assuredly, I say to you, today you will be with Me in Paradise.’”</a:t>
            </a:r>
          </a:p>
          <a:p>
            <a:pPr lvl="1"/>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t>Using this passage for </a:t>
            </a:r>
            <a:r>
              <a:rPr lang="en-US" b="1" u="sng" dirty="0">
                <a:ln w="9525">
                  <a:solidFill>
                    <a:schemeClr val="bg1"/>
                  </a:solidFill>
                  <a:prstDash val="solid"/>
                </a:ln>
                <a:solidFill>
                  <a:schemeClr val="tx1"/>
                </a:solidFill>
                <a:effectLst>
                  <a:outerShdw blurRad="12700" dist="38100" dir="2700000" algn="tl" rotWithShape="0">
                    <a:schemeClr val="bg1">
                      <a:lumMod val="50000"/>
                    </a:schemeClr>
                  </a:outerShdw>
                </a:effectLst>
              </a:rPr>
              <a:t>faith only </a:t>
            </a:r>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t>and </a:t>
            </a:r>
            <a:r>
              <a:rPr lang="en-US" b="1" u="sng" dirty="0">
                <a:ln w="9525">
                  <a:solidFill>
                    <a:schemeClr val="bg1"/>
                  </a:solidFill>
                  <a:prstDash val="solid"/>
                </a:ln>
                <a:solidFill>
                  <a:schemeClr val="tx1"/>
                </a:solidFill>
                <a:effectLst>
                  <a:outerShdw blurRad="12700" dist="38100" dir="2700000" algn="tl" rotWithShape="0">
                    <a:schemeClr val="bg1">
                      <a:lumMod val="50000"/>
                    </a:schemeClr>
                  </a:outerShdw>
                </a:effectLst>
              </a:rPr>
              <a:t>against water baptism</a:t>
            </a:r>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t> is torturing the language of Jesus!</a:t>
            </a:r>
          </a:p>
          <a:p>
            <a:pPr lvl="2"/>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t>What did the resurrected Christ command in Mark 16:15, 16?</a:t>
            </a:r>
          </a:p>
        </p:txBody>
      </p:sp>
    </p:spTree>
    <p:extLst>
      <p:ext uri="{BB962C8B-B14F-4D97-AF65-F5344CB8AC3E}">
        <p14:creationId xmlns:p14="http://schemas.microsoft.com/office/powerpoint/2010/main" val="28650013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2143125"/>
            <a:ext cx="7772400" cy="2428875"/>
          </a:xfrm>
        </p:spPr>
        <p:style>
          <a:lnRef idx="2">
            <a:schemeClr val="accent5"/>
          </a:lnRef>
          <a:fillRef idx="1">
            <a:schemeClr val="lt1"/>
          </a:fillRef>
          <a:effectRef idx="0">
            <a:schemeClr val="accent5"/>
          </a:effectRef>
          <a:fontRef idx="minor">
            <a:schemeClr val="dk1"/>
          </a:fontRef>
        </p:style>
        <p:txBody>
          <a:bodyPr/>
          <a:lstStyle/>
          <a:p>
            <a:pPr algn="ctr"/>
            <a:r>
              <a:rPr lang="en-US" sz="6000" cap="none" dirty="0">
                <a:ln w="12700">
                  <a:solidFill>
                    <a:schemeClr val="accent5"/>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OBEYING</a:t>
            </a:r>
            <a:r>
              <a:rPr lang="en-US" cap="none" dirty="0">
                <a:ln w="12700">
                  <a:solidFill>
                    <a:schemeClr val="accent5"/>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a:t>
            </a:r>
            <a:br>
              <a:rPr lang="en-US" cap="none" dirty="0">
                <a:ln w="12700">
                  <a:solidFill>
                    <a:schemeClr val="accent5"/>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br>
            <a:r>
              <a:rPr lang="en-US" cap="none" dirty="0">
                <a:ln w="12700">
                  <a:solidFill>
                    <a:schemeClr val="accent5"/>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Any Of These Rules Will Keep You LOST AND Confused!</a:t>
            </a:r>
          </a:p>
        </p:txBody>
      </p:sp>
    </p:spTree>
    <p:extLst>
      <p:ext uri="{BB962C8B-B14F-4D97-AF65-F5344CB8AC3E}">
        <p14:creationId xmlns:p14="http://schemas.microsoft.com/office/powerpoint/2010/main" val="3378543561"/>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#10</a:t>
            </a:r>
          </a:p>
        </p:txBody>
      </p:sp>
      <p:sp>
        <p:nvSpPr>
          <p:cNvPr id="3" name="Content Placeholder 2"/>
          <p:cNvSpPr>
            <a:spLocks noGrp="1"/>
          </p:cNvSpPr>
          <p:nvPr>
            <p:ph idx="1"/>
          </p:nvPr>
        </p:nvSpPr>
        <p:spPr/>
        <p:txBody>
          <a:bodyPr/>
          <a:lstStyle/>
          <a:p>
            <a:pPr marL="0" indent="0" algn="ctr">
              <a:buNone/>
            </a:pPr>
            <a:r>
              <a:rPr lang="en-US" sz="4400" dirty="0"/>
              <a:t>“Tell yourself that you cannot understand the Bible and that it is impossible for everyone to understand it alike.”</a:t>
            </a:r>
          </a:p>
        </p:txBody>
      </p:sp>
    </p:spTree>
    <p:extLst>
      <p:ext uri="{BB962C8B-B14F-4D97-AF65-F5344CB8AC3E}">
        <p14:creationId xmlns:p14="http://schemas.microsoft.com/office/powerpoint/2010/main" val="37101717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#9</a:t>
            </a:r>
          </a:p>
        </p:txBody>
      </p:sp>
      <p:sp>
        <p:nvSpPr>
          <p:cNvPr id="3" name="Content Placeholder 2"/>
          <p:cNvSpPr>
            <a:spLocks noGrp="1"/>
          </p:cNvSpPr>
          <p:nvPr>
            <p:ph idx="1"/>
          </p:nvPr>
        </p:nvSpPr>
        <p:spPr/>
        <p:txBody>
          <a:bodyPr/>
          <a:lstStyle/>
          <a:p>
            <a:pPr marL="0" indent="0" algn="ctr">
              <a:buNone/>
            </a:pPr>
            <a:r>
              <a:rPr lang="en-US" sz="4400" dirty="0"/>
              <a:t>“Bring a carnal mindset to the Scriptures.”</a:t>
            </a:r>
          </a:p>
        </p:txBody>
      </p:sp>
    </p:spTree>
    <p:extLst>
      <p:ext uri="{BB962C8B-B14F-4D97-AF65-F5344CB8AC3E}">
        <p14:creationId xmlns:p14="http://schemas.microsoft.com/office/powerpoint/2010/main" val="22606520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a:t>
            </a:r>
          </a:p>
        </p:txBody>
      </p:sp>
      <p:sp>
        <p:nvSpPr>
          <p:cNvPr id="3" name="Content Placeholder 2"/>
          <p:cNvSpPr>
            <a:spLocks noGrp="1"/>
          </p:cNvSpPr>
          <p:nvPr>
            <p:ph idx="1"/>
          </p:nvPr>
        </p:nvSpPr>
        <p:spPr/>
        <p:txBody>
          <a:bodyPr/>
          <a:lstStyle/>
          <a:p>
            <a:pPr marL="0" indent="0" algn="ctr">
              <a:buNone/>
            </a:pPr>
            <a:r>
              <a:rPr lang="en-US" sz="4400" dirty="0"/>
              <a:t>“Make up your mind about what you believe before you open the Bible.”</a:t>
            </a:r>
          </a:p>
        </p:txBody>
      </p:sp>
    </p:spTree>
    <p:extLst>
      <p:ext uri="{BB962C8B-B14F-4D97-AF65-F5344CB8AC3E}">
        <p14:creationId xmlns:p14="http://schemas.microsoft.com/office/powerpoint/2010/main" val="42931551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you study?</a:t>
            </a:r>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pPr>
              <a:buClr>
                <a:schemeClr val="accent5"/>
              </a:buClr>
              <a:buFont typeface="Calibri" panose="020F0502020204030204" pitchFamily="34" charset="0"/>
              <a:buChar char="!"/>
            </a:pPr>
            <a:r>
              <a:rPr lang="en-US" dirty="0"/>
              <a:t>Study the Bible to know what to believe?</a:t>
            </a:r>
          </a:p>
          <a:p>
            <a:pPr lvl="1"/>
            <a:r>
              <a:rPr lang="en-US" dirty="0"/>
              <a:t>Romans 10:17</a:t>
            </a:r>
          </a:p>
          <a:p>
            <a:pPr lvl="1"/>
            <a:r>
              <a:rPr lang="en-US" dirty="0"/>
              <a:t>James 1:25</a:t>
            </a:r>
          </a:p>
          <a:p>
            <a:pPr lvl="1"/>
            <a:r>
              <a:rPr lang="en-US" dirty="0"/>
              <a:t>1 Thessalonians 4:1, 2</a:t>
            </a:r>
          </a:p>
          <a:p>
            <a:pPr>
              <a:buClr>
                <a:schemeClr val="accent5"/>
              </a:buClr>
              <a:buFont typeface="Calibri" panose="020F0502020204030204" pitchFamily="34" charset="0"/>
              <a:buChar char="¿"/>
            </a:pPr>
            <a:r>
              <a:rPr lang="en-US" dirty="0"/>
              <a:t>Study the Bible to make it agree with what you already believe?</a:t>
            </a:r>
          </a:p>
          <a:p>
            <a:pPr lvl="1"/>
            <a:r>
              <a:rPr lang="en-US" dirty="0"/>
              <a:t>Romans 10:1-4</a:t>
            </a:r>
          </a:p>
        </p:txBody>
      </p:sp>
    </p:spTree>
    <p:extLst>
      <p:ext uri="{BB962C8B-B14F-4D97-AF65-F5344CB8AC3E}">
        <p14:creationId xmlns:p14="http://schemas.microsoft.com/office/powerpoint/2010/main" val="15495820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sosceles Triangle 5"/>
          <p:cNvSpPr/>
          <p:nvPr/>
        </p:nvSpPr>
        <p:spPr>
          <a:xfrm>
            <a:off x="1655384" y="3657600"/>
            <a:ext cx="5833229" cy="2178523"/>
          </a:xfrm>
          <a:prstGeom prst="triangle">
            <a:avLst>
              <a:gd name="adj" fmla="val 50021"/>
            </a:avLst>
          </a:prstGeom>
          <a:effectLst>
            <a:glow rad="101600">
              <a:schemeClr val="bg2">
                <a:alpha val="6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a:solidFill>
                  <a:schemeClr val="accent1"/>
                </a:solidFill>
              </a:rPr>
              <a:t>Psalm 119:105</a:t>
            </a:r>
          </a:p>
        </p:txBody>
      </p:sp>
      <p:sp>
        <p:nvSpPr>
          <p:cNvPr id="2" name="Title 1"/>
          <p:cNvSpPr>
            <a:spLocks noGrp="1"/>
          </p:cNvSpPr>
          <p:nvPr>
            <p:ph type="title"/>
          </p:nvPr>
        </p:nvSpPr>
        <p:spPr/>
        <p:txBody>
          <a:bodyPr/>
          <a:lstStyle/>
          <a:p>
            <a:r>
              <a:rPr lang="en-US" dirty="0"/>
              <a:t>Are Your Lights On?</a:t>
            </a:r>
          </a:p>
        </p:txBody>
      </p:sp>
      <p:pic>
        <p:nvPicPr>
          <p:cNvPr id="4" name="Content Placeholder 3" descr="What's your favourite car movie? - AutoNorth - Auto Industry News ..."/>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727094" y="1384300"/>
            <a:ext cx="3689811" cy="2287683"/>
          </a:xfrm>
          <a:prstGeom prst="rect">
            <a:avLst/>
          </a:prstGeom>
          <a:ln>
            <a:noFill/>
          </a:ln>
          <a:effectLst>
            <a:softEdge rad="112500"/>
          </a:effectLst>
        </p:spPr>
      </p:pic>
      <p:sp>
        <p:nvSpPr>
          <p:cNvPr id="5" name="TextBox 4"/>
          <p:cNvSpPr txBox="1"/>
          <p:nvPr/>
        </p:nvSpPr>
        <p:spPr>
          <a:xfrm>
            <a:off x="304800" y="3733800"/>
            <a:ext cx="8534400" cy="1569660"/>
          </a:xfrm>
          <a:prstGeom prst="rect">
            <a:avLst/>
          </a:prstGeom>
          <a:noFill/>
        </p:spPr>
        <p:txBody>
          <a:bodyPr wrap="square" rtlCol="0">
            <a:prstTxWarp prst="textDeflate">
              <a:avLst/>
            </a:prstTxWarp>
            <a:spAutoFit/>
          </a:bodyPr>
          <a:lstStyle/>
          <a:p>
            <a:pPr algn="ctr"/>
            <a:r>
              <a:rPr lang="en-US" sz="48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“Your word is a lamp to my feet and a light to my path.”</a:t>
            </a:r>
          </a:p>
        </p:txBody>
      </p:sp>
      <p:sp>
        <p:nvSpPr>
          <p:cNvPr id="7" name="TextBox 6"/>
          <p:cNvSpPr txBox="1"/>
          <p:nvPr/>
        </p:nvSpPr>
        <p:spPr>
          <a:xfrm>
            <a:off x="1449263" y="6120825"/>
            <a:ext cx="6245475" cy="707886"/>
          </a:xfrm>
          <a:prstGeom prst="rect">
            <a:avLst/>
          </a:prstGeom>
          <a:noFill/>
        </p:spPr>
        <p:txBody>
          <a:bodyPr wrap="square" rtlCol="0">
            <a:prstTxWarp prst="textPlain">
              <a:avLst/>
            </a:prstTxWarp>
            <a:spAutoFit/>
          </a:bodyPr>
          <a:lstStyle/>
          <a:p>
            <a:pPr algn="ctr"/>
            <a:r>
              <a:rPr lang="en-US" sz="4000" dirty="0">
                <a:ln w="0"/>
                <a:effectLst>
                  <a:outerShdw blurRad="38100" dist="19050" dir="2700000" algn="tl" rotWithShape="0">
                    <a:schemeClr val="dk1">
                      <a:alpha val="40000"/>
                    </a:schemeClr>
                  </a:outerShdw>
                </a:effectLst>
                <a:latin typeface="+mj-lt"/>
              </a:rPr>
              <a:t>KNOWLEDGE = LIGHT</a:t>
            </a:r>
          </a:p>
        </p:txBody>
      </p:sp>
    </p:spTree>
    <p:extLst>
      <p:ext uri="{BB962C8B-B14F-4D97-AF65-F5344CB8AC3E}">
        <p14:creationId xmlns:p14="http://schemas.microsoft.com/office/powerpoint/2010/main" val="16826232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1200"/>
                            </p:stCondLst>
                            <p:childTnLst>
                              <p:par>
                                <p:cTn id="9" presetID="16" presetClass="entr" presetSubtype="21" fill="hold" nodeType="afterEffect">
                                  <p:stCondLst>
                                    <p:cond delay="500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6700"/>
                            </p:stCondLst>
                            <p:childTnLst>
                              <p:par>
                                <p:cTn id="13" presetID="16" presetClass="entr" presetSubtype="2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a:t>
            </a:r>
          </a:p>
        </p:txBody>
      </p:sp>
      <p:sp>
        <p:nvSpPr>
          <p:cNvPr id="3" name="Content Placeholder 2"/>
          <p:cNvSpPr>
            <a:spLocks noGrp="1"/>
          </p:cNvSpPr>
          <p:nvPr>
            <p:ph idx="1"/>
          </p:nvPr>
        </p:nvSpPr>
        <p:spPr/>
        <p:txBody>
          <a:bodyPr/>
          <a:lstStyle/>
          <a:p>
            <a:pPr marL="0" indent="0" algn="ctr">
              <a:buNone/>
            </a:pPr>
            <a:r>
              <a:rPr lang="en-US" sz="4400" dirty="0"/>
              <a:t>“Take Scripture out of context and apply it to whatever you wish.”</a:t>
            </a:r>
          </a:p>
        </p:txBody>
      </p:sp>
    </p:spTree>
    <p:extLst>
      <p:ext uri="{BB962C8B-B14F-4D97-AF65-F5344CB8AC3E}">
        <p14:creationId xmlns:p14="http://schemas.microsoft.com/office/powerpoint/2010/main" val="28286598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172200"/>
          </a:xfrm>
          <a:prstGeom prst="verticalScroll">
            <a:avLst/>
          </a:prstGeom>
          <a:effectLst>
            <a:glow rad="101600">
              <a:schemeClr val="accent3">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0" indent="0">
              <a:buNone/>
            </a:pPr>
            <a:r>
              <a:rPr lang="en-US" dirty="0"/>
              <a:t>15  and consider that the longsuffering of our Lord is salvation—as also our beloved brother Paul, according to the wisdom given to him, has written to you,</a:t>
            </a:r>
          </a:p>
          <a:p>
            <a:pPr marL="0" indent="0">
              <a:buNone/>
            </a:pPr>
            <a:r>
              <a:rPr lang="en-US" dirty="0"/>
              <a:t>16  as also in all his epistles, speaking in them of these things, in which are some things hard to understand, which untaught and unstable people twist to their own destruction, as they do also the rest of the Scriptures.</a:t>
            </a:r>
          </a:p>
        </p:txBody>
      </p:sp>
      <p:sp>
        <p:nvSpPr>
          <p:cNvPr id="2" name="Title 1"/>
          <p:cNvSpPr>
            <a:spLocks noGrp="1"/>
          </p:cNvSpPr>
          <p:nvPr>
            <p:ph type="title"/>
          </p:nvPr>
        </p:nvSpPr>
        <p:spPr>
          <a:xfrm>
            <a:off x="1905000" y="304800"/>
            <a:ext cx="6781800" cy="1143000"/>
          </a:xfrm>
        </p:spPr>
        <p:txBody>
          <a:bodyPr/>
          <a:lstStyle/>
          <a:p>
            <a:r>
              <a:rPr lang="en-US" dirty="0"/>
              <a:t>2 Peter 3:15, 16</a:t>
            </a:r>
          </a:p>
        </p:txBody>
      </p:sp>
      <p:sp>
        <p:nvSpPr>
          <p:cNvPr id="5" name="Flowchart: Process 4"/>
          <p:cNvSpPr/>
          <p:nvPr/>
        </p:nvSpPr>
        <p:spPr>
          <a:xfrm>
            <a:off x="6172200" y="4876800"/>
            <a:ext cx="914400" cy="38100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001000" y="3125568"/>
            <a:ext cx="959430" cy="646331"/>
          </a:xfrm>
          <a:prstGeom prst="accentBorderCallout1">
            <a:avLst>
              <a:gd name="adj1" fmla="val 105681"/>
              <a:gd name="adj2" fmla="val 101901"/>
              <a:gd name="adj3" fmla="val 151704"/>
              <a:gd name="adj4" fmla="val 23674"/>
            </a:avLst>
          </a:prstGeom>
          <a:effectLst>
            <a:glow rad="139700">
              <a:schemeClr val="accent1">
                <a:satMod val="175000"/>
                <a:alpha val="40000"/>
              </a:schemeClr>
            </a:glow>
          </a:effectLst>
        </p:spPr>
        <p:style>
          <a:lnRef idx="2">
            <a:schemeClr val="accent3"/>
          </a:lnRef>
          <a:fillRef idx="1">
            <a:schemeClr val="lt1"/>
          </a:fillRef>
          <a:effectRef idx="0">
            <a:schemeClr val="accent3"/>
          </a:effectRef>
          <a:fontRef idx="minor">
            <a:schemeClr val="dk1"/>
          </a:fontRef>
        </p:style>
        <p:txBody>
          <a:bodyPr wrap="none" rtlCol="0">
            <a:spAutoFit/>
          </a:bodyPr>
          <a:lstStyle/>
          <a:p>
            <a:r>
              <a:rPr lang="en-US" dirty="0"/>
              <a:t>Torture/</a:t>
            </a:r>
            <a:br>
              <a:rPr lang="en-US" dirty="0"/>
            </a:br>
            <a:r>
              <a:rPr lang="en-US" dirty="0"/>
              <a:t>Distort</a:t>
            </a:r>
          </a:p>
        </p:txBody>
      </p:sp>
      <p:sp>
        <p:nvSpPr>
          <p:cNvPr id="4" name="Lightning Bolt 3"/>
          <p:cNvSpPr/>
          <p:nvPr/>
        </p:nvSpPr>
        <p:spPr>
          <a:xfrm rot="491041" flipH="1">
            <a:off x="7150124" y="3978781"/>
            <a:ext cx="1371600" cy="9906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1371600" y="5638800"/>
            <a:ext cx="3429000" cy="0"/>
          </a:xfrm>
          <a:prstGeom prst="line">
            <a:avLst/>
          </a:prstGeom>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4363531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par>
                                <p:cTn id="10" presetID="21" presetClass="entr" presetSubtype="1"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par>
                          <p:cTn id="13" fill="hold">
                            <p:stCondLst>
                              <p:cond delay="2000"/>
                            </p:stCondLst>
                            <p:childTnLst>
                              <p:par>
                                <p:cTn id="14" presetID="22" presetClass="entr" presetSubtype="4"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down)">
                                      <p:cBhvr>
                                        <p:cTn id="16" dur="500"/>
                                        <p:tgtEl>
                                          <p:spTgt spid="6"/>
                                        </p:tgtEl>
                                      </p:cBhvr>
                                    </p:animEffect>
                                  </p:childTnLst>
                                </p:cTn>
                              </p:par>
                            </p:childTnLst>
                          </p:cTn>
                        </p:par>
                        <p:par>
                          <p:cTn id="17" fill="hold">
                            <p:stCondLst>
                              <p:cond delay="2500"/>
                            </p:stCondLst>
                            <p:childTnLst>
                              <p:par>
                                <p:cTn id="18" presetID="22" presetClass="entr" presetSubtype="8" fill="hold"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2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 of Context</a:t>
            </a:r>
          </a:p>
        </p:txBody>
      </p:sp>
      <p:sp>
        <p:nvSpPr>
          <p:cNvPr id="3" name="Content Placeholder 2"/>
          <p:cNvSpPr>
            <a:spLocks noGrp="1"/>
          </p:cNvSpPr>
          <p:nvPr>
            <p:ph idx="1"/>
          </p:nvPr>
        </p:nvSpPr>
        <p:spPr/>
        <p:txBody>
          <a:bodyPr/>
          <a:lstStyle/>
          <a:p>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t>Luke 10:41, “And Jesus answered and said to her, ‘Martha, Martha, you are worried and troubled about many things.’”</a:t>
            </a:r>
          </a:p>
          <a:p>
            <a:pPr lvl="1"/>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t>Torturing Jesus’ words: “Do not be worried about many doctrinal things!”</a:t>
            </a:r>
          </a:p>
          <a:p>
            <a:pPr lvl="1"/>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t>2 John 9-11; Gal. 1:6-9; 2 Pet. 3:16ff</a:t>
            </a:r>
          </a:p>
        </p:txBody>
      </p:sp>
    </p:spTree>
    <p:extLst>
      <p:ext uri="{BB962C8B-B14F-4D97-AF65-F5344CB8AC3E}">
        <p14:creationId xmlns:p14="http://schemas.microsoft.com/office/powerpoint/2010/main" val="39331997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range_textured">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Orange_textured</Template>
  <TotalTime>1957</TotalTime>
  <Words>403</Words>
  <Application>Microsoft Office PowerPoint</Application>
  <PresentationFormat>On-screen Show (4:3)</PresentationFormat>
  <Paragraphs>49</Paragraphs>
  <Slides>12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Cambria</vt:lpstr>
      <vt:lpstr>Orange_textured</vt:lpstr>
      <vt:lpstr>Ten Rules</vt:lpstr>
      <vt:lpstr>#10</vt:lpstr>
      <vt:lpstr>#9</vt:lpstr>
      <vt:lpstr>#8</vt:lpstr>
      <vt:lpstr>How do you study?</vt:lpstr>
      <vt:lpstr>Are Your Lights On?</vt:lpstr>
      <vt:lpstr>#7</vt:lpstr>
      <vt:lpstr>2 Peter 3:15, 16</vt:lpstr>
      <vt:lpstr>Out of Context</vt:lpstr>
      <vt:lpstr>Out of Context</vt:lpstr>
      <vt:lpstr>Out of Context</vt:lpstr>
      <vt:lpstr>OBEYING  Any Of These Rules Will Keep You LOST AND Confused!</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Ten Rules</dc:title>
  <dc:creator>Steven J. Wallace</dc:creator>
  <cp:lastModifiedBy>Steven J. Wallace</cp:lastModifiedBy>
  <cp:revision>59</cp:revision>
  <dcterms:created xsi:type="dcterms:W3CDTF">2016-04-20T18:12:28Z</dcterms:created>
  <dcterms:modified xsi:type="dcterms:W3CDTF">2016-04-30T21:11:10Z</dcterms:modified>
</cp:coreProperties>
</file>